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65" r:id="rId5"/>
    <p:sldId id="270" r:id="rId6"/>
    <p:sldId id="258" r:id="rId7"/>
    <p:sldId id="259" r:id="rId8"/>
    <p:sldId id="260" r:id="rId9"/>
    <p:sldId id="273" r:id="rId10"/>
    <p:sldId id="267" r:id="rId11"/>
    <p:sldId id="269" r:id="rId12"/>
    <p:sldId id="276" r:id="rId13"/>
    <p:sldId id="277" r:id="rId14"/>
    <p:sldId id="268" r:id="rId15"/>
    <p:sldId id="272" r:id="rId16"/>
    <p:sldId id="263" r:id="rId17"/>
    <p:sldId id="26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1" autoAdjust="0"/>
    <p:restoredTop sz="94660"/>
  </p:normalViewPr>
  <p:slideViewPr>
    <p:cSldViewPr>
      <p:cViewPr varScale="1">
        <p:scale>
          <a:sx n="108" d="100"/>
          <a:sy n="108" d="100"/>
        </p:scale>
        <p:origin x="1302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B5E4873-88AF-4D2B-84B2-3AC7458A970F}" type="datetimeFigureOut">
              <a:rPr lang="en-GB" smtClean="0"/>
              <a:pPr/>
              <a:t>28/03/2017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20688"/>
            <a:ext cx="8229600" cy="2664296"/>
          </a:xfrm>
        </p:spPr>
        <p:txBody>
          <a:bodyPr>
            <a:normAutofit fontScale="90000"/>
          </a:bodyPr>
          <a:lstStyle/>
          <a:p>
            <a:r>
              <a:rPr lang="en-GB" sz="1400" dirty="0"/>
              <a:t>Module Group Project IMDCGD111-16YRD</a:t>
            </a:r>
            <a:br>
              <a:rPr lang="en-GB" sz="1400" dirty="0"/>
            </a:br>
            <a:r>
              <a:rPr lang="en-GB" sz="1400" dirty="0"/>
              <a:t>Module managing games production imdcgd214-16yrd</a:t>
            </a:r>
            <a:br>
              <a:rPr lang="en-GB" sz="6600" dirty="0"/>
            </a:br>
            <a:br>
              <a:rPr lang="en-GB" sz="6600" dirty="0"/>
            </a:br>
            <a:r>
              <a:rPr lang="en-GB" sz="2200" dirty="0"/>
              <a:t>level 4/5 </a:t>
            </a:r>
            <a:r>
              <a:rPr lang="en-GB" sz="2400" dirty="0"/>
              <a:t>Group 13</a:t>
            </a:r>
            <a:br>
              <a:rPr lang="en-GB" sz="2400" dirty="0"/>
            </a:br>
            <a:br>
              <a:rPr lang="en-GB" sz="2400" dirty="0"/>
            </a:br>
            <a:r>
              <a:rPr lang="en-GB" sz="7300" dirty="0"/>
              <a:t>Eat them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4437113"/>
            <a:ext cx="7920880" cy="864096"/>
          </a:xfrm>
        </p:spPr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Heidi Falcon - George </a:t>
            </a:r>
            <a:r>
              <a:rPr lang="en-GB" dirty="0" err="1">
                <a:latin typeface="+mj-lt"/>
              </a:rPr>
              <a:t>Flude</a:t>
            </a:r>
            <a:r>
              <a:rPr lang="en-GB" dirty="0">
                <a:latin typeface="+mj-lt"/>
              </a:rPr>
              <a:t> - Macaulay Mills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224136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Prototype 1</a:t>
            </a:r>
            <a:br>
              <a:rPr lang="en-GB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" t="14947" r="6787" b="8687"/>
          <a:stretch/>
        </p:blipFill>
        <p:spPr bwMode="auto">
          <a:xfrm>
            <a:off x="215516" y="1268760"/>
            <a:ext cx="8712968" cy="4824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81128"/>
            <a:ext cx="718588" cy="718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7" y="2677962"/>
            <a:ext cx="720080" cy="72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15079" r="10213" b="15461"/>
          <a:stretch/>
        </p:blipFill>
        <p:spPr>
          <a:xfrm rot="10800000">
            <a:off x="1474164" y="2492895"/>
            <a:ext cx="825704" cy="569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15079" r="10213" b="15461"/>
          <a:stretch/>
        </p:blipFill>
        <p:spPr>
          <a:xfrm>
            <a:off x="5436096" y="1916831"/>
            <a:ext cx="448248" cy="3091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15079" r="10213" b="15461"/>
          <a:stretch/>
        </p:blipFill>
        <p:spPr>
          <a:xfrm rot="19597637">
            <a:off x="3573883" y="4191643"/>
            <a:ext cx="625548" cy="431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15079" r="10213" b="15461"/>
          <a:stretch/>
        </p:blipFill>
        <p:spPr>
          <a:xfrm rot="13394259" flipV="1">
            <a:off x="7477830" y="2559419"/>
            <a:ext cx="523570" cy="25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2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Prototype 2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3428999"/>
            <a:ext cx="700003" cy="506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0025"/>
          <a:stretch/>
        </p:blipFill>
        <p:spPr>
          <a:xfrm>
            <a:off x="1862357" y="1818192"/>
            <a:ext cx="730379" cy="504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1866"/>
          <a:stretch/>
        </p:blipFill>
        <p:spPr>
          <a:xfrm>
            <a:off x="2267744" y="3428999"/>
            <a:ext cx="324992" cy="216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643" y="2070221"/>
            <a:ext cx="323116" cy="219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51866"/>
          <a:stretch/>
        </p:blipFill>
        <p:spPr>
          <a:xfrm>
            <a:off x="3851920" y="5013176"/>
            <a:ext cx="324992" cy="216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50025"/>
          <a:stretch/>
        </p:blipFill>
        <p:spPr>
          <a:xfrm>
            <a:off x="8222159" y="4977171"/>
            <a:ext cx="730379" cy="504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513454"/>
            <a:ext cx="700003" cy="50648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6" t="7900" r="49162" b="7954"/>
          <a:stretch/>
        </p:blipFill>
        <p:spPr bwMode="auto">
          <a:xfrm>
            <a:off x="4346669" y="1320230"/>
            <a:ext cx="271598" cy="47525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693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Prototype 3</a:t>
            </a:r>
            <a:endParaRPr lang="en-GB" dirty="0"/>
          </a:p>
        </p:txBody>
      </p:sp>
      <p:pic>
        <p:nvPicPr>
          <p:cNvPr id="3" name="Content Placeholder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" t="14947" r="6787" b="8687"/>
          <a:stretch/>
        </p:blipFill>
        <p:spPr bwMode="auto">
          <a:xfrm>
            <a:off x="215516" y="1628800"/>
            <a:ext cx="8712968" cy="4824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0" r="29499" b="64751"/>
          <a:stretch/>
        </p:blipFill>
        <p:spPr>
          <a:xfrm>
            <a:off x="6372201" y="3894694"/>
            <a:ext cx="792088" cy="587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4" r="20759" b="18353"/>
          <a:stretch/>
        </p:blipFill>
        <p:spPr>
          <a:xfrm>
            <a:off x="1619672" y="2708920"/>
            <a:ext cx="720080" cy="576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50025"/>
          <a:stretch/>
        </p:blipFill>
        <p:spPr>
          <a:xfrm>
            <a:off x="3059832" y="3537011"/>
            <a:ext cx="730379" cy="504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50025"/>
          <a:stretch/>
        </p:blipFill>
        <p:spPr>
          <a:xfrm>
            <a:off x="7812360" y="4155080"/>
            <a:ext cx="730379" cy="504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0025"/>
          <a:stretch/>
        </p:blipFill>
        <p:spPr>
          <a:xfrm>
            <a:off x="492821" y="5661248"/>
            <a:ext cx="730379" cy="504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50025"/>
          <a:stretch/>
        </p:blipFill>
        <p:spPr>
          <a:xfrm>
            <a:off x="5220072" y="1772816"/>
            <a:ext cx="730379" cy="5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6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96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Playtest Feedback</a:t>
            </a:r>
            <a:endParaRPr lang="en-US" sz="5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6046" y="1700808"/>
            <a:ext cx="8229600" cy="5040559"/>
          </a:xfrm>
          <a:prstGeom prst="rect">
            <a:avLst/>
          </a:prstGeom>
        </p:spPr>
        <p:txBody>
          <a:bodyPr vert="horz" anchor="ctr">
            <a:normAutofit fontScale="775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b="0" dirty="0">
                <a:solidFill>
                  <a:schemeClr val="tx1"/>
                </a:solidFill>
                <a:effectLst/>
              </a:rPr>
              <a:t>Q-1</a:t>
            </a:r>
            <a:r>
              <a:rPr lang="en-GB" sz="3600" b="0" dirty="0">
                <a:solidFill>
                  <a:schemeClr val="tx1"/>
                </a:solidFill>
                <a:effectLst/>
              </a:rPr>
              <a:t> Liked?     </a:t>
            </a:r>
            <a:r>
              <a:rPr lang="en-GB" sz="3500" b="0" dirty="0">
                <a:solidFill>
                  <a:schemeClr val="tx1"/>
                </a:solidFill>
                <a:effectLst/>
              </a:rPr>
              <a:t>80% Theme</a:t>
            </a:r>
          </a:p>
          <a:p>
            <a:pPr algn="l"/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GB" sz="4000" b="0" dirty="0">
                <a:solidFill>
                  <a:schemeClr val="tx1"/>
                </a:solidFill>
                <a:effectLst/>
              </a:rPr>
              <a:t>Q-2</a:t>
            </a:r>
            <a:r>
              <a:rPr lang="en-GB" sz="3600" b="0" dirty="0">
                <a:solidFill>
                  <a:schemeClr val="tx1"/>
                </a:solidFill>
                <a:effectLst/>
              </a:rPr>
              <a:t> Didn’t like?    </a:t>
            </a:r>
          </a:p>
          <a:p>
            <a:pPr algn="l"/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GB" sz="3500" b="0" dirty="0">
                <a:solidFill>
                  <a:schemeClr val="tx1"/>
                </a:solidFill>
                <a:effectLst/>
              </a:rPr>
              <a:t>60% Controls </a:t>
            </a:r>
          </a:p>
          <a:p>
            <a:pPr algn="l"/>
            <a:r>
              <a:rPr lang="en-GB" sz="3500" b="0" dirty="0">
                <a:solidFill>
                  <a:schemeClr val="tx1"/>
                </a:solidFill>
                <a:effectLst/>
              </a:rPr>
              <a:t>40% Screen too busy  </a:t>
            </a:r>
          </a:p>
          <a:p>
            <a:pPr algn="l"/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GB" sz="4000" b="0" dirty="0">
                <a:solidFill>
                  <a:schemeClr val="tx1"/>
                </a:solidFill>
                <a:effectLst/>
              </a:rPr>
              <a:t>Q-3</a:t>
            </a:r>
            <a:r>
              <a:rPr lang="en-GB" sz="3600" b="0" dirty="0">
                <a:solidFill>
                  <a:schemeClr val="tx1"/>
                </a:solidFill>
                <a:effectLst/>
              </a:rPr>
              <a:t> Implied instructions?    </a:t>
            </a:r>
            <a:r>
              <a:rPr lang="en-GB" sz="3500" b="0" dirty="0">
                <a:solidFill>
                  <a:schemeClr val="tx1"/>
                </a:solidFill>
                <a:effectLst/>
              </a:rPr>
              <a:t>80% No </a:t>
            </a:r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GB" sz="3600" b="0" dirty="0">
                <a:solidFill>
                  <a:schemeClr val="tx1"/>
                </a:solidFill>
                <a:effectLst/>
              </a:rPr>
              <a:t> </a:t>
            </a:r>
          </a:p>
          <a:p>
            <a:pPr algn="l"/>
            <a:r>
              <a:rPr lang="en-GB" sz="4000" b="0" dirty="0">
                <a:solidFill>
                  <a:schemeClr val="tx1"/>
                </a:solidFill>
                <a:effectLst/>
              </a:rPr>
              <a:t>Q-4</a:t>
            </a:r>
            <a:r>
              <a:rPr lang="en-GB" sz="3600" b="0" dirty="0">
                <a:solidFill>
                  <a:schemeClr val="tx1"/>
                </a:solidFill>
                <a:effectLst/>
              </a:rPr>
              <a:t> Change?     </a:t>
            </a:r>
          </a:p>
          <a:p>
            <a:pPr algn="l"/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GB" sz="3500" b="0" dirty="0">
                <a:solidFill>
                  <a:schemeClr val="tx1"/>
                </a:solidFill>
                <a:effectLst/>
              </a:rPr>
              <a:t>60% Instructions/ Controls </a:t>
            </a:r>
          </a:p>
          <a:p>
            <a:pPr algn="l"/>
            <a:r>
              <a:rPr lang="en-GB" sz="3500" b="0" dirty="0">
                <a:solidFill>
                  <a:schemeClr val="tx1"/>
                </a:solidFill>
                <a:effectLst/>
              </a:rPr>
              <a:t>40% Theme/ Player design.</a:t>
            </a:r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endParaRPr lang="en-GB" b="0" dirty="0">
              <a:solidFill>
                <a:srgbClr val="FF0000"/>
              </a:solidFill>
              <a:effectLst/>
            </a:endParaRPr>
          </a:p>
          <a:p>
            <a:pPr algn="l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186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455" y="404664"/>
            <a:ext cx="7086600" cy="720080"/>
          </a:xfrm>
        </p:spPr>
        <p:txBody>
          <a:bodyPr/>
          <a:lstStyle/>
          <a:p>
            <a:pPr algn="ctr"/>
            <a:r>
              <a:rPr lang="en-GB" sz="5400" dirty="0"/>
              <a:t>Management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228394"/>
            <a:ext cx="5328593" cy="576064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Emails:                </a:t>
            </a:r>
            <a:r>
              <a:rPr lang="en-GB" sz="3600" dirty="0">
                <a:latin typeface="+mj-lt"/>
              </a:rPr>
              <a:t>		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George: 39</a:t>
            </a:r>
          </a:p>
          <a:p>
            <a:r>
              <a:rPr lang="en-GB" dirty="0">
                <a:latin typeface="+mj-lt"/>
              </a:rPr>
              <a:t>Heidi: 42</a:t>
            </a:r>
          </a:p>
          <a:p>
            <a:r>
              <a:rPr lang="en-GB" dirty="0">
                <a:latin typeface="+mj-lt"/>
              </a:rPr>
              <a:t>Macaulay: 5</a:t>
            </a:r>
          </a:p>
          <a:p>
            <a:r>
              <a:rPr lang="en-GB" dirty="0">
                <a:latin typeface="+mj-lt"/>
              </a:rPr>
              <a:t>					</a:t>
            </a:r>
          </a:p>
          <a:p>
            <a:r>
              <a:rPr lang="en-GB" dirty="0">
                <a:latin typeface="+mj-lt"/>
              </a:rPr>
              <a:t>				</a:t>
            </a:r>
          </a:p>
          <a:p>
            <a:r>
              <a:rPr lang="en-GB" sz="3600" dirty="0">
                <a:latin typeface="+mj-lt"/>
              </a:rPr>
              <a:t>Hours logged: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George: 32				</a:t>
            </a:r>
          </a:p>
          <a:p>
            <a:r>
              <a:rPr lang="en-GB" dirty="0">
                <a:latin typeface="+mj-lt"/>
              </a:rPr>
              <a:t>Heidi:	35				</a:t>
            </a:r>
          </a:p>
          <a:p>
            <a:r>
              <a:rPr lang="en-GB" dirty="0">
                <a:latin typeface="+mj-lt"/>
              </a:rPr>
              <a:t>Macaulay: 0	</a:t>
            </a:r>
            <a:endParaRPr lang="en-US" dirty="0"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3" y="1228394"/>
            <a:ext cx="4601509" cy="1728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140968"/>
            <a:ext cx="4601509" cy="16870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3" y="5057595"/>
            <a:ext cx="4601509" cy="16937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419872" y="2533231"/>
            <a:ext cx="44390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Sprint 4</a:t>
            </a: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Sprint 5</a:t>
            </a: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Sprint 6</a:t>
            </a:r>
          </a:p>
        </p:txBody>
      </p:sp>
    </p:spTree>
    <p:extLst>
      <p:ext uri="{BB962C8B-B14F-4D97-AF65-F5344CB8AC3E}">
        <p14:creationId xmlns:p14="http://schemas.microsoft.com/office/powerpoint/2010/main" val="309937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Final tasks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Polish sounds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Polish eating mechanics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Create timer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Polish buoyancy (Physics drive the game)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Playtest </a:t>
            </a:r>
          </a:p>
          <a:p>
            <a:pPr>
              <a:lnSpc>
                <a:spcPct val="150000"/>
              </a:lnSpc>
            </a:pPr>
            <a:endParaRPr lang="en-GB" dirty="0"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GB" sz="5400" dirty="0"/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80120"/>
          </a:xfrm>
        </p:spPr>
        <p:txBody>
          <a:bodyPr>
            <a:normAutofit fontScale="90000"/>
          </a:bodyPr>
          <a:lstStyle/>
          <a:p>
            <a:br>
              <a:rPr lang="en-GB" sz="5400" dirty="0"/>
            </a:br>
            <a:r>
              <a:rPr lang="en-GB" sz="5400" dirty="0"/>
              <a:t>Logline</a:t>
            </a:r>
            <a:br>
              <a:rPr lang="en-GB" sz="5400" dirty="0"/>
            </a:b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4293096"/>
          </a:xfrm>
        </p:spPr>
        <p:txBody>
          <a:bodyPr/>
          <a:lstStyle/>
          <a:p>
            <a:endParaRPr lang="en-GB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Players aim to eat bubbles while avoiding obstacles and the first one to eat their opponent, wins.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Meeting the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2D adversarial simultaneous gameplay with symmetric design.</a:t>
            </a:r>
          </a:p>
          <a:p>
            <a:pPr marL="137160" indent="0">
              <a:buNone/>
            </a:pPr>
            <a:endParaRPr lang="en-GB" dirty="0"/>
          </a:p>
          <a:p>
            <a:r>
              <a:rPr lang="en-GB" dirty="0"/>
              <a:t>Use of buoyancy physics concept.</a:t>
            </a:r>
          </a:p>
          <a:p>
            <a:pPr marL="137160" indent="0">
              <a:buNone/>
            </a:pPr>
            <a:endParaRPr lang="en-GB" dirty="0"/>
          </a:p>
          <a:p>
            <a:r>
              <a:rPr lang="en-GB" dirty="0"/>
              <a:t>Simple and intuitive rules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04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GB" sz="5400" dirty="0"/>
              <a:t>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16-25 either gender. Casual gamers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Fast paced, simultaneous gameplay which allows for social fun, </a:t>
            </a:r>
          </a:p>
          <a:p>
            <a:pPr marL="585216" lvl="1" indent="0">
              <a:buNone/>
            </a:pPr>
            <a:r>
              <a:rPr lang="en-GB" dirty="0">
                <a:latin typeface="+mj-lt"/>
              </a:rPr>
              <a:t>  </a:t>
            </a: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marL="585216" lvl="1" indent="0">
              <a:buNone/>
            </a:pPr>
            <a:endParaRPr lang="en-GB" dirty="0">
              <a:latin typeface="+mj-lt"/>
            </a:endParaRPr>
          </a:p>
          <a:p>
            <a:pPr marL="585216" lvl="1" indent="0"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http://www.eldergame.com/2008/05/define-your-target-audience/</a:t>
            </a:r>
          </a:p>
          <a:p>
            <a:pPr marL="585216" lvl="1" indent="0"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http://serious.gameclassification.com/EN/about/bricks.html#PUBLIC</a:t>
            </a:r>
          </a:p>
        </p:txBody>
      </p:sp>
    </p:spTree>
    <p:extLst>
      <p:ext uri="{BB962C8B-B14F-4D97-AF65-F5344CB8AC3E}">
        <p14:creationId xmlns:p14="http://schemas.microsoft.com/office/powerpoint/2010/main" val="118018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GB" sz="5400" dirty="0"/>
              <a:t>Research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179512" y="1556792"/>
            <a:ext cx="85072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indent="0">
              <a:lnSpc>
                <a:spcPct val="150000"/>
              </a:lnSpc>
              <a:buNone/>
            </a:pPr>
            <a:r>
              <a:rPr lang="en-GB" sz="2800" dirty="0">
                <a:latin typeface="+mj-lt"/>
              </a:rPr>
              <a:t>We researched games and took inspiration from:</a:t>
            </a:r>
          </a:p>
          <a:p>
            <a:pPr marL="137160" indent="0">
              <a:lnSpc>
                <a:spcPct val="150000"/>
              </a:lnSpc>
              <a:buNone/>
            </a:pPr>
            <a:r>
              <a:rPr lang="en-GB" sz="2400" dirty="0">
                <a:latin typeface="+mj-lt"/>
              </a:rPr>
              <a:t>http://www.ologame.com/  </a:t>
            </a:r>
          </a:p>
          <a:p>
            <a:pPr marL="137160" indent="0">
              <a:lnSpc>
                <a:spcPct val="150000"/>
              </a:lnSpc>
              <a:buNone/>
            </a:pPr>
            <a:endParaRPr lang="en-GB" sz="2400" dirty="0">
              <a:latin typeface="+mj-lt"/>
            </a:endParaRPr>
          </a:p>
          <a:p>
            <a:pPr marL="137160" indent="0">
              <a:lnSpc>
                <a:spcPct val="150000"/>
              </a:lnSpc>
              <a:buNone/>
            </a:pPr>
            <a:r>
              <a:rPr lang="en-GB" sz="2400" dirty="0">
                <a:latin typeface="+mj-lt"/>
              </a:rPr>
              <a:t>https://itunes.apple.com/gb/app/circo/</a:t>
            </a:r>
          </a:p>
          <a:p>
            <a:pPr marL="137160" indent="0">
              <a:lnSpc>
                <a:spcPct val="150000"/>
              </a:lnSpc>
              <a:buNone/>
            </a:pPr>
            <a:endParaRPr lang="en-GB" sz="2400" dirty="0">
              <a:latin typeface="+mj-lt"/>
            </a:endParaRPr>
          </a:p>
          <a:p>
            <a:pPr marL="137160" indent="0">
              <a:lnSpc>
                <a:spcPct val="150000"/>
              </a:lnSpc>
              <a:buNone/>
            </a:pPr>
            <a:endParaRPr lang="en-GB" sz="2400" dirty="0">
              <a:latin typeface="+mj-lt"/>
            </a:endParaRPr>
          </a:p>
          <a:p>
            <a:pPr marL="137160" indent="0">
              <a:lnSpc>
                <a:spcPct val="150000"/>
              </a:lnSpc>
              <a:buNone/>
            </a:pPr>
            <a:r>
              <a:rPr lang="en-GB" sz="2400" dirty="0">
                <a:latin typeface="+mj-lt"/>
              </a:rPr>
              <a:t>http://doodlejump.org/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87939"/>
            <a:ext cx="1872208" cy="1051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984174"/>
            <a:ext cx="2327920" cy="1735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95" y="3573016"/>
            <a:ext cx="1283759" cy="22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3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275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Mechanics and Assets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2886981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b="1" dirty="0">
                <a:latin typeface="+mj-lt"/>
              </a:rPr>
              <a:t>Gameplay</a:t>
            </a:r>
          </a:p>
          <a:p>
            <a:r>
              <a:rPr lang="en-GB" sz="3200" b="1" dirty="0">
                <a:latin typeface="+mj-lt"/>
              </a:rPr>
              <a:t>Eating/Absorbing</a:t>
            </a:r>
          </a:p>
          <a:p>
            <a:r>
              <a:rPr lang="en-GB" sz="3200" b="1" dirty="0">
                <a:latin typeface="+mj-lt"/>
              </a:rPr>
              <a:t>Throwing/Avoiding Obstacles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550704"/>
            <a:ext cx="2952328" cy="29523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24640"/>
            <a:ext cx="2004256" cy="20042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00" y="3748676"/>
            <a:ext cx="1278192" cy="12781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96" y="4341482"/>
            <a:ext cx="2916424" cy="29164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268760"/>
            <a:ext cx="1600200" cy="1600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54" y="1797334"/>
            <a:ext cx="1936507" cy="19357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267" y="3501008"/>
            <a:ext cx="3631891" cy="36318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+mj-lt"/>
              </a:rPr>
              <a:t>Buoyancy:</a:t>
            </a:r>
          </a:p>
          <a:p>
            <a:pPr marL="137160" indent="0">
              <a:buNone/>
            </a:pPr>
            <a:r>
              <a:rPr lang="en-GB" sz="3200" dirty="0">
                <a:latin typeface="+mj-lt"/>
              </a:rPr>
              <a:t>	</a:t>
            </a:r>
          </a:p>
          <a:p>
            <a:pPr marL="137160" indent="0">
              <a:buNone/>
            </a:pPr>
            <a:r>
              <a:rPr lang="en-GB" sz="3200" dirty="0">
                <a:latin typeface="+mj-lt"/>
              </a:rPr>
              <a:t>	Players fight against a force of buoyancy, creating unpredictability in gameplay.	</a:t>
            </a:r>
          </a:p>
          <a:p>
            <a:pPr marL="137160" indent="0">
              <a:buNone/>
            </a:pPr>
            <a:r>
              <a:rPr lang="en-GB" sz="3200" dirty="0">
                <a:latin typeface="+mj-lt"/>
              </a:rPr>
              <a:t>	</a:t>
            </a:r>
          </a:p>
          <a:p>
            <a:endParaRPr lang="en-GB" sz="32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892" y="1268760"/>
            <a:ext cx="8229600" cy="5112568"/>
          </a:xfrm>
        </p:spPr>
        <p:txBody>
          <a:bodyPr>
            <a:normAutofit fontScale="92500" lnSpcReduction="20000"/>
          </a:bodyPr>
          <a:lstStyle/>
          <a:p>
            <a:pPr marL="13716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Competitiveness: Giving the winner bragging rights</a:t>
            </a:r>
          </a:p>
          <a:p>
            <a:pPr marL="137160" lvl="0" indent="0">
              <a:buNone/>
            </a:pPr>
            <a:endParaRPr lang="en-GB" dirty="0">
              <a:latin typeface="+mj-lt"/>
            </a:endParaRPr>
          </a:p>
          <a:p>
            <a:pPr lvl="0"/>
            <a:r>
              <a:rPr lang="en-GB" dirty="0">
                <a:latin typeface="+mj-lt"/>
              </a:rPr>
              <a:t>Struggle: Race to gain higher score, to avoid obstacle.</a:t>
            </a:r>
          </a:p>
          <a:p>
            <a:pPr lvl="0"/>
            <a:endParaRPr lang="en-GB" dirty="0">
              <a:latin typeface="+mj-lt"/>
            </a:endParaRPr>
          </a:p>
          <a:p>
            <a:pPr lvl="0"/>
            <a:r>
              <a:rPr lang="en-GB" dirty="0">
                <a:latin typeface="+mj-lt"/>
              </a:rPr>
              <a:t>Strategy: Plan to position obstacles to hinder opponent. </a:t>
            </a:r>
          </a:p>
          <a:p>
            <a:pPr lvl="0"/>
            <a:endParaRPr lang="en-GB" dirty="0">
              <a:latin typeface="+mj-lt"/>
            </a:endParaRPr>
          </a:p>
          <a:p>
            <a:pPr lvl="0"/>
            <a:r>
              <a:rPr lang="en-GB" dirty="0">
                <a:latin typeface="+mj-lt"/>
              </a:rPr>
              <a:t>Aggressiveness: Game requires players to concentrate on attacking as well as defending their environment.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787208" cy="792088"/>
          </a:xfrm>
        </p:spPr>
        <p:txBody>
          <a:bodyPr/>
          <a:lstStyle/>
          <a:p>
            <a:pPr algn="ctr"/>
            <a:r>
              <a:rPr lang="en-GB" sz="5400" dirty="0"/>
              <a:t>Iterations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772816"/>
            <a:ext cx="8579296" cy="4752528"/>
          </a:xfrm>
        </p:spPr>
        <p:txBody>
          <a:bodyPr>
            <a:normAutofit/>
          </a:bodyPr>
          <a:lstStyle/>
          <a:p>
            <a:pPr marL="1042416" lvl="1" indent="-457200">
              <a:buFont typeface="Wingdings" panose="05000000000000000000" pitchFamily="2" charset="2"/>
              <a:buChar char="§"/>
            </a:pPr>
            <a:r>
              <a:rPr lang="en-GB" sz="2800" b="1" dirty="0">
                <a:latin typeface="+mj-lt"/>
              </a:rPr>
              <a:t>It was purely a game of skill</a:t>
            </a:r>
          </a:p>
          <a:p>
            <a:pPr marL="585216" lvl="1" indent="0"/>
            <a:endParaRPr lang="en-GB" sz="2800" b="1" dirty="0">
              <a:latin typeface="+mj-lt"/>
            </a:endParaRPr>
          </a:p>
          <a:p>
            <a:pPr marL="1042416" lvl="1" indent="-457200">
              <a:buFont typeface="Wingdings" panose="05000000000000000000" pitchFamily="2" charset="2"/>
              <a:buChar char="§"/>
            </a:pPr>
            <a:r>
              <a:rPr lang="en-GB" sz="2800" b="1" dirty="0">
                <a:latin typeface="+mj-lt"/>
              </a:rPr>
              <a:t>Spawning of obstacles</a:t>
            </a:r>
          </a:p>
          <a:p>
            <a:pPr marL="585216" lvl="1" indent="0"/>
            <a:endParaRPr lang="en-GB" sz="2800" b="1" dirty="0">
              <a:latin typeface="+mj-lt"/>
            </a:endParaRPr>
          </a:p>
          <a:p>
            <a:pPr marL="1042416" lvl="1" indent="-457200">
              <a:buFont typeface="Wingdings" panose="05000000000000000000" pitchFamily="2" charset="2"/>
              <a:buChar char="§"/>
            </a:pPr>
            <a:r>
              <a:rPr lang="en-GB" sz="2800" b="1" dirty="0">
                <a:latin typeface="+mj-lt"/>
              </a:rPr>
              <a:t>Grabbing mechanic allows for strategies to be planned</a:t>
            </a:r>
          </a:p>
          <a:p>
            <a:pPr marL="1042416" lvl="1" indent="-457200">
              <a:buFont typeface="Wingdings" panose="05000000000000000000" pitchFamily="2" charset="2"/>
              <a:buChar char="§"/>
            </a:pPr>
            <a:endParaRPr lang="en-GB" sz="2800" b="1" dirty="0">
              <a:latin typeface="+mj-lt"/>
            </a:endParaRPr>
          </a:p>
          <a:p>
            <a:pPr marL="1042416" lvl="1" indent="-457200">
              <a:buFont typeface="Wingdings" panose="05000000000000000000" pitchFamily="2" charset="2"/>
              <a:buChar char="§"/>
            </a:pPr>
            <a:r>
              <a:rPr lang="en-GB" sz="2800" b="1" dirty="0">
                <a:latin typeface="+mj-lt"/>
              </a:rPr>
              <a:t>Thruster, can be improved on movement, so its not as predictable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59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966</TotalTime>
  <Words>310</Words>
  <Application>Microsoft Office PowerPoint</Application>
  <PresentationFormat>On-screen Show (4:3)</PresentationFormat>
  <Paragraphs>107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Book Antiqua</vt:lpstr>
      <vt:lpstr>Lucida Sans</vt:lpstr>
      <vt:lpstr>Wingdings</vt:lpstr>
      <vt:lpstr>Wingdings 2</vt:lpstr>
      <vt:lpstr>Wingdings 3</vt:lpstr>
      <vt:lpstr>Apex</vt:lpstr>
      <vt:lpstr>Module Group Project IMDCGD111-16YRD Module managing games production imdcgd214-16yrd  level 4/5 Group 13  Eat them</vt:lpstr>
      <vt:lpstr> Logline </vt:lpstr>
      <vt:lpstr>Meeting the brief</vt:lpstr>
      <vt:lpstr>Target Audience</vt:lpstr>
      <vt:lpstr>Research</vt:lpstr>
      <vt:lpstr>Mechanics and Assets</vt:lpstr>
      <vt:lpstr>Physics</vt:lpstr>
      <vt:lpstr>Emotions</vt:lpstr>
      <vt:lpstr>Iterations</vt:lpstr>
      <vt:lpstr>Prototype 1 </vt:lpstr>
      <vt:lpstr>Prototype 2</vt:lpstr>
      <vt:lpstr>Prototype 3</vt:lpstr>
      <vt:lpstr>The Game</vt:lpstr>
      <vt:lpstr>Playtest Feedback</vt:lpstr>
      <vt:lpstr>Management</vt:lpstr>
      <vt:lpstr>Final tasks</vt:lpstr>
      <vt:lpstr>Questions?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13</dc:title>
  <dc:creator>George</dc:creator>
  <cp:lastModifiedBy>Administrator</cp:lastModifiedBy>
  <cp:revision>98</cp:revision>
  <dcterms:created xsi:type="dcterms:W3CDTF">2017-01-29T09:50:24Z</dcterms:created>
  <dcterms:modified xsi:type="dcterms:W3CDTF">2017-03-28T12:39:30Z</dcterms:modified>
</cp:coreProperties>
</file>